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08" r:id="rId5"/>
    <p:sldId id="307" r:id="rId6"/>
    <p:sldId id="313" r:id="rId7"/>
    <p:sldId id="267" r:id="rId8"/>
    <p:sldId id="273" r:id="rId9"/>
    <p:sldId id="264" r:id="rId10"/>
    <p:sldId id="31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8CBB9F-B063-2000-C86F-B3E275C9F554}" v="1" dt="2021-04-06T10:00:00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804" autoAdjust="0"/>
  </p:normalViewPr>
  <p:slideViewPr>
    <p:cSldViewPr snapToGrid="0">
      <p:cViewPr varScale="1">
        <p:scale>
          <a:sx n="47" d="100"/>
          <a:sy n="47" d="100"/>
        </p:scale>
        <p:origin x="157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S::r.lethbridge@maryhare.org.uk::01d3f269-fb9b-4f76-9702-8b09c9efe539" providerId="AD" clId="Web-{9E8CBB9F-B063-2000-C86F-B3E275C9F554}"/>
    <pc:docChg chg="modSld">
      <pc:chgData name="Rachael Lethbridge" userId="S::r.lethbridge@maryhare.org.uk::01d3f269-fb9b-4f76-9702-8b09c9efe539" providerId="AD" clId="Web-{9E8CBB9F-B063-2000-C86F-B3E275C9F554}" dt="2021-04-06T10:02:29.064" v="65"/>
      <pc:docMkLst>
        <pc:docMk/>
      </pc:docMkLst>
      <pc:sldChg chg="modNotes">
        <pc:chgData name="Rachael Lethbridge" userId="S::r.lethbridge@maryhare.org.uk::01d3f269-fb9b-4f76-9702-8b09c9efe539" providerId="AD" clId="Web-{9E8CBB9F-B063-2000-C86F-B3E275C9F554}" dt="2021-04-06T09:59:59.732" v="53"/>
        <pc:sldMkLst>
          <pc:docMk/>
          <pc:sldMk cId="670791300" sldId="264"/>
        </pc:sldMkLst>
      </pc:sldChg>
      <pc:sldChg chg="modNotes">
        <pc:chgData name="Rachael Lethbridge" userId="S::r.lethbridge@maryhare.org.uk::01d3f269-fb9b-4f76-9702-8b09c9efe539" providerId="AD" clId="Web-{9E8CBB9F-B063-2000-C86F-B3E275C9F554}" dt="2021-04-06T10:02:29.064" v="65"/>
        <pc:sldMkLst>
          <pc:docMk/>
          <pc:sldMk cId="3900947355" sldId="273"/>
        </pc:sldMkLst>
      </pc:sldChg>
      <pc:sldChg chg="modNotes">
        <pc:chgData name="Rachael Lethbridge" userId="S::r.lethbridge@maryhare.org.uk::01d3f269-fb9b-4f76-9702-8b09c9efe539" providerId="AD" clId="Web-{9E8CBB9F-B063-2000-C86F-B3E275C9F554}" dt="2021-04-06T10:00:12.327" v="63"/>
        <pc:sldMkLst>
          <pc:docMk/>
          <pc:sldMk cId="670791300" sldId="311"/>
        </pc:sldMkLst>
      </pc:sldChg>
      <pc:sldChg chg="modNotes">
        <pc:chgData name="Rachael Lethbridge" userId="S::r.lethbridge@maryhare.org.uk::01d3f269-fb9b-4f76-9702-8b09c9efe539" providerId="AD" clId="Web-{9E8CBB9F-B063-2000-C86F-B3E275C9F554}" dt="2021-04-06T09:58:36.949" v="46"/>
        <pc:sldMkLst>
          <pc:docMk/>
          <pc:sldMk cId="2638617306" sldId="313"/>
        </pc:sldMkLst>
      </pc:sldChg>
    </pc:docChg>
  </pc:docChgLst>
  <pc:docChgLst>
    <pc:chgData name="Rachael Lethbridge" userId="01d3f269-fb9b-4f76-9702-8b09c9efe539" providerId="ADAL" clId="{D5A95EA6-D7C8-4D57-B0D2-320D3DFCA480}"/>
    <pc:docChg chg="modSld">
      <pc:chgData name="Rachael Lethbridge" userId="01d3f269-fb9b-4f76-9702-8b09c9efe539" providerId="ADAL" clId="{D5A95EA6-D7C8-4D57-B0D2-320D3DFCA480}" dt="2021-04-06T10:25:09.727" v="192" actId="20577"/>
      <pc:docMkLst>
        <pc:docMk/>
      </pc:docMkLst>
      <pc:sldChg chg="modNotesTx">
        <pc:chgData name="Rachael Lethbridge" userId="01d3f269-fb9b-4f76-9702-8b09c9efe539" providerId="ADAL" clId="{D5A95EA6-D7C8-4D57-B0D2-320D3DFCA480}" dt="2021-04-06T10:25:09.727" v="192" actId="20577"/>
        <pc:sldMkLst>
          <pc:docMk/>
          <pc:sldMk cId="1681445881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Blank Page</a:t>
            </a:r>
            <a:endParaRPr lang="en-GB" dirty="0"/>
          </a:p>
          <a:p>
            <a:r>
              <a:rPr lang="en-GB" dirty="0"/>
              <a:t>Start with the topic title and get students to generate as many words as they can. All word forms and words linked to the key words can be included.</a:t>
            </a:r>
            <a:endParaRPr lang="en-GB" dirty="0">
              <a:cs typeface="Calibri"/>
            </a:endParaRPr>
          </a:p>
          <a:p>
            <a:r>
              <a:rPr lang="en-GB" dirty="0"/>
              <a:t>Give small groups a piece of paper and a different coloured pen each to encourage every child to contribute.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3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cs typeface="Calibri"/>
              </a:rPr>
              <a:t>Blank Page</a:t>
            </a:r>
          </a:p>
          <a:p>
            <a:r>
              <a:rPr lang="en-GB" dirty="0"/>
              <a:t>How many words did you remember? Did you think of any extra words?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talk about different </a:t>
            </a:r>
            <a:r>
              <a:rPr lang="en-GB" b="1" dirty="0"/>
              <a:t>multiples. </a:t>
            </a:r>
            <a:r>
              <a:rPr lang="en-GB" b="0" dirty="0"/>
              <a:t>Does he have 4 pairs of eyes or 2 rows of 4 eyes? </a:t>
            </a:r>
            <a:r>
              <a:rPr lang="en-GB" b="0"/>
              <a:t>How many toes does he have?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Last One Standing</a:t>
            </a:r>
            <a:endParaRPr lang="en-US" dirty="0"/>
          </a:p>
          <a:p>
            <a:r>
              <a:rPr lang="en-GB" dirty="0"/>
              <a:t>In small groups, students take it in turns to say a new word.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Allow all variations of the word to count separately e.g. month, months and monthly.</a:t>
            </a:r>
            <a:endParaRPr lang="en-GB" dirty="0">
              <a:cs typeface="Calibri"/>
            </a:endParaRPr>
          </a:p>
          <a:p>
            <a:r>
              <a:rPr lang="en-GB" dirty="0"/>
              <a:t>Allow other words from the topic as well as the 15 key words.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You may want to write down their words to avoid any arguments.</a:t>
            </a:r>
          </a:p>
          <a:p>
            <a:r>
              <a:rPr lang="en-GB" dirty="0"/>
              <a:t>Students sit down when they can’t think of a word or duplicate a word. You could allow them back in if they can think of a word the next time it’s their turn.</a:t>
            </a:r>
          </a:p>
          <a:p>
            <a:r>
              <a:rPr lang="en-GB" dirty="0"/>
              <a:t>If working with one or two students, you could give them one minute to list as many words as possible.</a:t>
            </a:r>
            <a:endParaRPr lang="en-GB" dirty="0">
              <a:cs typeface="Calibri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9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Joke Time</a:t>
            </a:r>
            <a:endParaRPr lang="en-US" dirty="0"/>
          </a:p>
          <a:p>
            <a:pPr>
              <a:defRPr/>
            </a:pPr>
            <a:r>
              <a:rPr lang="en-US" dirty="0">
                <a:cs typeface="Calibri"/>
              </a:rPr>
              <a:t>Can students guess the punch line?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Joke Time</a:t>
            </a:r>
            <a:endParaRPr lang="en-US" b="1" dirty="0"/>
          </a:p>
          <a:p>
            <a:pPr>
              <a:defRPr/>
            </a:pPr>
            <a:r>
              <a:rPr lang="en-US" dirty="0">
                <a:cs typeface="Calibri"/>
              </a:rPr>
              <a:t>Can students guess the punch line?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kern="1200" dirty="0">
                <a:effectLst/>
              </a:rPr>
              <a:t>Hot test </a:t>
            </a:r>
            <a:endParaRPr lang="en-US" dirty="0"/>
          </a:p>
          <a:p>
            <a:r>
              <a:rPr lang="en-GB" dirty="0"/>
              <a:t>The vocabulary assessment </a:t>
            </a:r>
            <a:r>
              <a:rPr lang="en-GB" kern="1200" dirty="0">
                <a:effectLst/>
              </a:rPr>
              <a:t>is completed </a:t>
            </a:r>
            <a:r>
              <a:rPr lang="en-GB" dirty="0"/>
              <a:t>again at the end of the 5 lessons. This </a:t>
            </a:r>
            <a:r>
              <a:rPr lang="en-GB" kern="1200" dirty="0">
                <a:effectLst/>
              </a:rPr>
              <a:t>will show </a:t>
            </a:r>
            <a:r>
              <a:rPr lang="en-GB" dirty="0"/>
              <a:t>if the students have made </a:t>
            </a:r>
            <a:r>
              <a:rPr lang="en-GB" kern="1200" dirty="0">
                <a:effectLst/>
              </a:rPr>
              <a:t>any progress. </a:t>
            </a:r>
          </a:p>
          <a:p>
            <a:r>
              <a:rPr lang="en-GB" dirty="0"/>
              <a:t>You can go through this with them after marking.</a:t>
            </a:r>
          </a:p>
          <a:p>
            <a:r>
              <a:rPr lang="en-GB" dirty="0"/>
              <a:t>Students need to complete the missing word. They are given the first letter. </a:t>
            </a:r>
          </a:p>
          <a:p>
            <a:r>
              <a:rPr lang="en-GB" dirty="0"/>
              <a:t>Give the full test or choose how many words to assess based </a:t>
            </a:r>
            <a:r>
              <a:rPr lang="en-GB" kern="1200" dirty="0">
                <a:effectLst/>
              </a:rPr>
              <a:t>on </a:t>
            </a:r>
            <a:r>
              <a:rPr lang="en-GB" dirty="0"/>
              <a:t>students needs/ability, e.g. just the first five words.</a:t>
            </a:r>
          </a:p>
          <a:p>
            <a:r>
              <a:rPr lang="en-GB" dirty="0"/>
              <a:t>Apply students’ normal way of working, e.g</a:t>
            </a:r>
            <a:r>
              <a:rPr lang="en-GB" kern="1200" dirty="0">
                <a:effectLst/>
              </a:rPr>
              <a:t>. </a:t>
            </a:r>
            <a:r>
              <a:rPr lang="en-GB" dirty="0"/>
              <a:t>you </a:t>
            </a:r>
            <a:r>
              <a:rPr lang="en-GB" kern="1200" dirty="0">
                <a:effectLst/>
              </a:rPr>
              <a:t>can </a:t>
            </a:r>
            <a:r>
              <a:rPr lang="en-GB" dirty="0"/>
              <a:t>read the questions to the student.</a:t>
            </a:r>
          </a:p>
          <a:p>
            <a:r>
              <a:rPr lang="en-GB" dirty="0"/>
              <a:t>When marking, allow 2 marks for a fully correct answer, 1 mark if the intention of </a:t>
            </a:r>
            <a:r>
              <a:rPr lang="en-GB" kern="1200" dirty="0">
                <a:effectLst/>
              </a:rPr>
              <a:t>the </a:t>
            </a:r>
            <a:r>
              <a:rPr lang="en-GB" dirty="0"/>
              <a:t>word is correct but there is a spelling </a:t>
            </a:r>
            <a:r>
              <a:rPr lang="en-GB" kern="1200" dirty="0">
                <a:effectLst/>
              </a:rPr>
              <a:t>or </a:t>
            </a:r>
            <a:r>
              <a:rPr lang="en-GB" dirty="0"/>
              <a:t>word variation error (e.g</a:t>
            </a:r>
            <a:r>
              <a:rPr lang="en-GB" kern="1200" dirty="0">
                <a:effectLst/>
              </a:rPr>
              <a:t>.</a:t>
            </a:r>
            <a:r>
              <a:rPr lang="en-GB" dirty="0"/>
              <a:t> day instead of days)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7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2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08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3306545" y="2729046"/>
            <a:ext cx="2074965" cy="2786382"/>
            <a:chOff x="5172733" y="552488"/>
            <a:chExt cx="2248296" cy="3019142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PRIME</a:t>
              </a:r>
            </a:p>
          </p:txBody>
        </p:sp>
      </p:grpSp>
      <p:grpSp>
        <p:nvGrpSpPr>
          <p:cNvPr id="3" name="Group 41"/>
          <p:cNvGrpSpPr/>
          <p:nvPr/>
        </p:nvGrpSpPr>
        <p:grpSpPr>
          <a:xfrm rot="274872">
            <a:off x="4734880" y="1038879"/>
            <a:ext cx="2074967" cy="2786383"/>
            <a:chOff x="5172733" y="552488"/>
            <a:chExt cx="2248298" cy="3019143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ESTIMATE</a:t>
              </a:r>
            </a:p>
          </p:txBody>
        </p:sp>
      </p:grpSp>
      <p:grpSp>
        <p:nvGrpSpPr>
          <p:cNvPr id="4" name="Group 44"/>
          <p:cNvGrpSpPr/>
          <p:nvPr/>
        </p:nvGrpSpPr>
        <p:grpSpPr>
          <a:xfrm rot="21083902">
            <a:off x="2949182" y="139498"/>
            <a:ext cx="2074967" cy="2786383"/>
            <a:chOff x="5172733" y="552488"/>
            <a:chExt cx="2248298" cy="3019143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FACTORS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 rot="336276">
            <a:off x="77738" y="340115"/>
            <a:ext cx="2074966" cy="2786382"/>
            <a:chOff x="5172733" y="552488"/>
            <a:chExt cx="2248297" cy="3019142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TOTAL</a:t>
              </a:r>
            </a:p>
          </p:txBody>
        </p:sp>
      </p:grpSp>
      <p:grpSp>
        <p:nvGrpSpPr>
          <p:cNvPr id="6" name="Group 50"/>
          <p:cNvGrpSpPr/>
          <p:nvPr/>
        </p:nvGrpSpPr>
        <p:grpSpPr>
          <a:xfrm rot="881993">
            <a:off x="1421545" y="1484430"/>
            <a:ext cx="2074966" cy="2786383"/>
            <a:chOff x="5172733" y="552488"/>
            <a:chExt cx="2248297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MULTIPLE</a:t>
              </a:r>
            </a:p>
          </p:txBody>
        </p:sp>
      </p:grpSp>
      <p:grpSp>
        <p:nvGrpSpPr>
          <p:cNvPr id="7" name="Group 53"/>
          <p:cNvGrpSpPr/>
          <p:nvPr/>
        </p:nvGrpSpPr>
        <p:grpSpPr>
          <a:xfrm rot="418117">
            <a:off x="98344" y="4014021"/>
            <a:ext cx="2074965" cy="2786382"/>
            <a:chOff x="5172733" y="552488"/>
            <a:chExt cx="2248296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04744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SHARE</a:t>
              </a:r>
              <a:endParaRPr lang="en-US" sz="2000" b="1" dirty="0"/>
            </a:p>
          </p:txBody>
        </p:sp>
      </p:grpSp>
      <p:grpSp>
        <p:nvGrpSpPr>
          <p:cNvPr id="8" name="Group 56"/>
          <p:cNvGrpSpPr/>
          <p:nvPr/>
        </p:nvGrpSpPr>
        <p:grpSpPr>
          <a:xfrm rot="21247716">
            <a:off x="10129373" y="3972796"/>
            <a:ext cx="2074967" cy="2786383"/>
            <a:chOff x="5172733" y="552488"/>
            <a:chExt cx="2248298" cy="3019143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88115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/>
                <a:t>CALCULATOR</a:t>
              </a:r>
            </a:p>
          </p:txBody>
        </p:sp>
      </p:grpSp>
      <p:grpSp>
        <p:nvGrpSpPr>
          <p:cNvPr id="9" name="Group 59"/>
          <p:cNvGrpSpPr/>
          <p:nvPr/>
        </p:nvGrpSpPr>
        <p:grpSpPr>
          <a:xfrm rot="530000">
            <a:off x="4797055" y="4014202"/>
            <a:ext cx="2074967" cy="2786383"/>
            <a:chOff x="5172733" y="552488"/>
            <a:chExt cx="2248298" cy="3019143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3809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ORDINARY</a:t>
              </a:r>
            </a:p>
          </p:txBody>
        </p:sp>
      </p:grpSp>
      <p:grpSp>
        <p:nvGrpSpPr>
          <p:cNvPr id="10" name="Group 62"/>
          <p:cNvGrpSpPr/>
          <p:nvPr/>
        </p:nvGrpSpPr>
        <p:grpSpPr>
          <a:xfrm rot="21371812">
            <a:off x="6588359" y="4005869"/>
            <a:ext cx="2074966" cy="2786383"/>
            <a:chOff x="5172733" y="552488"/>
            <a:chExt cx="2248297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4" y="2605962"/>
              <a:ext cx="1881316" cy="767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STANDARD FORM</a:t>
              </a:r>
              <a:endParaRPr lang="en-US" sz="2000" b="1" dirty="0"/>
            </a:p>
          </p:txBody>
        </p:sp>
      </p:grpSp>
      <p:grpSp>
        <p:nvGrpSpPr>
          <p:cNvPr id="11" name="Group 65"/>
          <p:cNvGrpSpPr/>
          <p:nvPr/>
        </p:nvGrpSpPr>
        <p:grpSpPr>
          <a:xfrm rot="378608">
            <a:off x="8422355" y="3912667"/>
            <a:ext cx="2074966" cy="2786383"/>
            <a:chOff x="5172733" y="552488"/>
            <a:chExt cx="2248297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ERROR</a:t>
              </a:r>
            </a:p>
          </p:txBody>
        </p:sp>
      </p:grpSp>
      <p:grpSp>
        <p:nvGrpSpPr>
          <p:cNvPr id="12" name="Group 68"/>
          <p:cNvGrpSpPr/>
          <p:nvPr/>
        </p:nvGrpSpPr>
        <p:grpSpPr>
          <a:xfrm>
            <a:off x="10117033" y="1627314"/>
            <a:ext cx="2074967" cy="2786383"/>
            <a:chOff x="5172733" y="552488"/>
            <a:chExt cx="2248298" cy="3019143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SQUARE</a:t>
              </a:r>
            </a:p>
          </p:txBody>
        </p:sp>
      </p:grpSp>
      <p:grpSp>
        <p:nvGrpSpPr>
          <p:cNvPr id="13" name="Group 71"/>
          <p:cNvGrpSpPr/>
          <p:nvPr/>
        </p:nvGrpSpPr>
        <p:grpSpPr>
          <a:xfrm rot="21197350">
            <a:off x="1909878" y="3959925"/>
            <a:ext cx="2074965" cy="2786381"/>
            <a:chOff x="5172733" y="552488"/>
            <a:chExt cx="2248296" cy="3019141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BOUND</a:t>
              </a:r>
            </a:p>
          </p:txBody>
        </p:sp>
      </p:grpSp>
      <p:grpSp>
        <p:nvGrpSpPr>
          <p:cNvPr id="14" name="Group 68"/>
          <p:cNvGrpSpPr/>
          <p:nvPr/>
        </p:nvGrpSpPr>
        <p:grpSpPr>
          <a:xfrm rot="543768">
            <a:off x="7580129" y="1572838"/>
            <a:ext cx="2074966" cy="2786382"/>
            <a:chOff x="5172733" y="552488"/>
            <a:chExt cx="2248297" cy="3019142"/>
          </a:xfrm>
        </p:grpSpPr>
        <p:pic>
          <p:nvPicPr>
            <p:cNvPr id="57" name="Picture 56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TIMES</a:t>
              </a:r>
            </a:p>
          </p:txBody>
        </p:sp>
      </p:grpSp>
      <p:grpSp>
        <p:nvGrpSpPr>
          <p:cNvPr id="15" name="Group 68"/>
          <p:cNvGrpSpPr/>
          <p:nvPr/>
        </p:nvGrpSpPr>
        <p:grpSpPr>
          <a:xfrm rot="21349744">
            <a:off x="5976259" y="570849"/>
            <a:ext cx="2074966" cy="2786383"/>
            <a:chOff x="5727806" y="737500"/>
            <a:chExt cx="2248297" cy="3019143"/>
          </a:xfrm>
        </p:grpSpPr>
        <p:pic>
          <p:nvPicPr>
            <p:cNvPr id="66" name="Picture 65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27806" y="737500"/>
              <a:ext cx="2248297" cy="3019143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5892240" y="301770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UPPER</a:t>
              </a:r>
            </a:p>
          </p:txBody>
        </p:sp>
      </p:grpSp>
      <p:grpSp>
        <p:nvGrpSpPr>
          <p:cNvPr id="16" name="Group 39"/>
          <p:cNvGrpSpPr/>
          <p:nvPr/>
        </p:nvGrpSpPr>
        <p:grpSpPr>
          <a:xfrm rot="314008">
            <a:off x="9002273" y="35467"/>
            <a:ext cx="2074966" cy="2786382"/>
            <a:chOff x="5172733" y="552488"/>
            <a:chExt cx="2248297" cy="3019142"/>
          </a:xfrm>
        </p:grpSpPr>
        <p:pic>
          <p:nvPicPr>
            <p:cNvPr id="41" name="Picture 40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346393" y="2871441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DIFFERENCE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4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0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648696-fbcf-4f3a-a76b-87ef4fd4c731">
      <UserInfo>
        <DisplayName>Amy Sexton</DisplayName>
        <AccountId>1075</AccountId>
        <AccountType/>
      </UserInfo>
    </SharedWithUsers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3AF446-5727-4B13-9793-542C3A8BC9E5}"/>
</file>

<file path=customXml/itemProps2.xml><?xml version="1.0" encoding="utf-8"?>
<ds:datastoreItem xmlns:ds="http://schemas.openxmlformats.org/officeDocument/2006/customXml" ds:itemID="{D87E6B59-6C2A-4AC5-B096-F7470AFAF125}">
  <ds:schemaRefs>
    <ds:schemaRef ds:uri="e633eb76-e6a8-49d2-9938-f0309e5413c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434</Words>
  <Application>Microsoft Office PowerPoint</Application>
  <PresentationFormat>Widescreen</PresentationFormat>
  <Paragraphs>48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50</cp:revision>
  <dcterms:created xsi:type="dcterms:W3CDTF">2021-04-04T17:32:06Z</dcterms:created>
  <dcterms:modified xsi:type="dcterms:W3CDTF">2021-04-06T10:25:35Z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