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0sXFJLoOYPDqQsomcomWzWrP9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70" autoAdjust="0"/>
  </p:normalViewPr>
  <p:slideViewPr>
    <p:cSldViewPr snapToGrid="0">
      <p:cViewPr varScale="1">
        <p:scale>
          <a:sx n="59" d="100"/>
          <a:sy n="59" d="100"/>
        </p:scale>
        <p:origin x="158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Blank Page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with the topic title and get students to generate as many words as they can. All word forms and words linked to the key words can be included.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small groups a piece of paper and a different coloured pen each to encourage every child to contribute.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Blank Page</a:t>
            </a:r>
          </a:p>
          <a:p>
            <a:r>
              <a:rPr lang="en-GB" b="0" dirty="0"/>
              <a:t>How many words did the students remember?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Mathematically Speaking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opportunity to link the topic with other subjects and the wider world.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the students lead the discussion. Look for opportunities to include target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Conversation ideas: Estimate what</a:t>
            </a:r>
            <a:r>
              <a:rPr lang="en-GB" b="1" dirty="0"/>
              <a:t> distances </a:t>
            </a:r>
            <a:r>
              <a:rPr lang="en-GB" dirty="0"/>
              <a:t>are represented on the map, discuss different units. Have you ever used a map? Think about how google maps works on a phone. </a:t>
            </a:r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Last One Standing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small groups, students take it in turns to say a new word. Allow all variations of the word to count separately e.g. month, months and monthly.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Allow other words from the topic as well as the 15 key words. You may want to write down their words to avoid any arguments.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sit down when they can’t think of a word or duplicate a word. You could allow them back in if they can think of a word the next time it’s their turn.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working with one or two students, you could give them one minute to list as many words as possible.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Can students guess the punch line?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Can students guess the punch line?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Hot test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vocabulary assessment is completed again at the end of the 5 lessons. This will show if the students have made any progress.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go through this with them after marking.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need to complete the missing word. They are given the first letter.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the full test or choose how many words to assess based on students needs/ability, e.g. just the first five words.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Apply students’ normal way of working, e.g. you can read the questions to the student.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marking, allow 2 marks for a fully correct answer, 1 mark if the intention of the word is correct but there is a spelling or word variation error (e.g. day instead of days)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3317218" y="2739719"/>
            <a:ext cx="2074964" cy="2786379"/>
            <a:chOff x="5172733" y="552489"/>
            <a:chExt cx="2248295" cy="3019139"/>
          </a:xfrm>
        </p:grpSpPr>
        <p:pic>
          <p:nvPicPr>
            <p:cNvPr id="99" name="Google Shape;99;p3" descr="card_shortes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72733" y="552489"/>
              <a:ext cx="2248295" cy="3019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"/>
            <p:cNvSpPr txBox="1"/>
            <p:nvPr/>
          </p:nvSpPr>
          <p:spPr>
            <a:xfrm>
              <a:off x="5346393" y="2863103"/>
              <a:ext cx="1881316" cy="43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RADIUS</a:t>
              </a:r>
              <a:endPara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 rot="190439">
            <a:off x="10012171" y="1520839"/>
            <a:ext cx="2074988" cy="2840472"/>
            <a:chOff x="5052738" y="-365928"/>
            <a:chExt cx="2248296" cy="3077715"/>
          </a:xfrm>
        </p:grpSpPr>
        <p:pic>
          <p:nvPicPr>
            <p:cNvPr id="102" name="Google Shape;102;p3" descr="card_shortes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52738" y="-365928"/>
              <a:ext cx="2248296" cy="3019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3"/>
            <p:cNvSpPr txBox="1"/>
            <p:nvPr/>
          </p:nvSpPr>
          <p:spPr>
            <a:xfrm>
              <a:off x="5226398" y="1944687"/>
              <a:ext cx="1881300" cy="7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PERIMETER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8838235" y="-80785"/>
            <a:ext cx="2388137" cy="3010979"/>
            <a:chOff x="8838235" y="-80785"/>
            <a:chExt cx="2388137" cy="3010979"/>
          </a:xfrm>
        </p:grpSpPr>
        <p:pic>
          <p:nvPicPr>
            <p:cNvPr id="105" name="Google Shape;10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405093">
              <a:off x="8994829" y="31524"/>
              <a:ext cx="2074950" cy="27863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 txBox="1"/>
            <p:nvPr/>
          </p:nvSpPr>
          <p:spPr>
            <a:xfrm rot="-405064">
              <a:off x="9265737" y="2160401"/>
              <a:ext cx="1704720" cy="400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LENGTH</a:t>
              </a:r>
              <a:endParaRPr/>
            </a:p>
          </p:txBody>
        </p:sp>
      </p:grpSp>
      <p:pic>
        <p:nvPicPr>
          <p:cNvPr id="107" name="Google Shape;10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82017">
            <a:off x="1459317" y="1547879"/>
            <a:ext cx="2074974" cy="278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 rot="881993">
            <a:off x="1343750" y="3733264"/>
            <a:ext cx="17362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12" y="3706782"/>
            <a:ext cx="2397806" cy="3017642"/>
            <a:chOff x="-41713" y="3845232"/>
            <a:chExt cx="2397806" cy="3017642"/>
          </a:xfrm>
        </p:grpSpPr>
        <p:pic>
          <p:nvPicPr>
            <p:cNvPr id="110" name="Google Shape;110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418215">
              <a:off x="119692" y="3960840"/>
              <a:ext cx="2074998" cy="2786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 txBox="1"/>
            <p:nvPr/>
          </p:nvSpPr>
          <p:spPr>
            <a:xfrm rot="418117">
              <a:off x="172597" y="6106342"/>
              <a:ext cx="17362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</a:t>
              </a:r>
              <a:endPara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 rot="-352284">
            <a:off x="10011970" y="3972796"/>
            <a:ext cx="2074965" cy="2786382"/>
            <a:chOff x="5172733" y="552488"/>
            <a:chExt cx="2248296" cy="3019142"/>
          </a:xfrm>
        </p:grpSpPr>
        <p:pic>
          <p:nvPicPr>
            <p:cNvPr id="113" name="Google Shape;113;p3" descr="card_shortest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72733" y="552488"/>
              <a:ext cx="2248296" cy="3019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 txBox="1"/>
            <p:nvPr/>
          </p:nvSpPr>
          <p:spPr>
            <a:xfrm>
              <a:off x="5346392" y="2863106"/>
              <a:ext cx="1881316" cy="43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KM/MET</a:t>
              </a: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endPara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3"/>
          <p:cNvGrpSpPr/>
          <p:nvPr/>
        </p:nvGrpSpPr>
        <p:grpSpPr>
          <a:xfrm rot="530000">
            <a:off x="4797056" y="3928826"/>
            <a:ext cx="2074964" cy="2786381"/>
            <a:chOff x="5172733" y="552488"/>
            <a:chExt cx="2248295" cy="3019141"/>
          </a:xfrm>
        </p:grpSpPr>
        <p:pic>
          <p:nvPicPr>
            <p:cNvPr id="116" name="Google Shape;116;p3" descr="card_shortest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72733" y="552488"/>
              <a:ext cx="2248295" cy="3019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3"/>
            <p:cNvSpPr txBox="1"/>
            <p:nvPr/>
          </p:nvSpPr>
          <p:spPr>
            <a:xfrm>
              <a:off x="5303858" y="2882810"/>
              <a:ext cx="1927387" cy="43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SURFACE AREA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 rot="-228188">
            <a:off x="6428264" y="3621678"/>
            <a:ext cx="2074964" cy="2786379"/>
            <a:chOff x="5172733" y="552489"/>
            <a:chExt cx="2248295" cy="3019139"/>
          </a:xfrm>
        </p:grpSpPr>
        <p:pic>
          <p:nvPicPr>
            <p:cNvPr id="119" name="Google Shape;119;p3" descr="card_shortes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72733" y="552489"/>
              <a:ext cx="2248295" cy="3019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>
              <a:off x="5360422" y="2914152"/>
              <a:ext cx="18813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CENTIMETRE</a:t>
              </a:r>
              <a:endParaRPr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 rot="378608">
            <a:off x="8176876" y="3987372"/>
            <a:ext cx="2074963" cy="2786379"/>
            <a:chOff x="5172733" y="552489"/>
            <a:chExt cx="2248294" cy="3019139"/>
          </a:xfrm>
        </p:grpSpPr>
        <p:pic>
          <p:nvPicPr>
            <p:cNvPr id="122" name="Google Shape;122;p3" descr="card_shortest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2733" y="552489"/>
              <a:ext cx="2248294" cy="3019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5315480" y="2863103"/>
              <a:ext cx="1912229" cy="43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WID</a:t>
              </a: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endPara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 rot="-540120">
            <a:off x="4753160" y="1415691"/>
            <a:ext cx="2074878" cy="2786266"/>
            <a:chOff x="5172733" y="552488"/>
            <a:chExt cx="2248296" cy="3019141"/>
          </a:xfrm>
        </p:grpSpPr>
        <p:pic>
          <p:nvPicPr>
            <p:cNvPr id="125" name="Google Shape;125;p3" descr="card_shortest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172733" y="552488"/>
              <a:ext cx="2248296" cy="3019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5346393" y="2863103"/>
              <a:ext cx="1881316" cy="43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VOLUME</a:t>
              </a:r>
              <a:endParaRPr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6017018" y="264994"/>
            <a:ext cx="2074950" cy="2786362"/>
            <a:chOff x="5172733" y="552489"/>
            <a:chExt cx="2248293" cy="3019138"/>
          </a:xfrm>
        </p:grpSpPr>
        <p:pic>
          <p:nvPicPr>
            <p:cNvPr id="128" name="Google Shape;128;p3" descr="card_shortest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172733" y="552489"/>
              <a:ext cx="2248293" cy="3019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3"/>
            <p:cNvSpPr txBox="1"/>
            <p:nvPr/>
          </p:nvSpPr>
          <p:spPr>
            <a:xfrm>
              <a:off x="5346393" y="2851636"/>
              <a:ext cx="1914095" cy="43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DIAMETER</a:t>
              </a:r>
              <a:endPara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 rot="543857">
            <a:off x="7598563" y="1415603"/>
            <a:ext cx="2075007" cy="2786438"/>
            <a:chOff x="5172733" y="552489"/>
            <a:chExt cx="2248293" cy="3019137"/>
          </a:xfrm>
        </p:grpSpPr>
        <p:pic>
          <p:nvPicPr>
            <p:cNvPr id="131" name="Google Shape;131;p3" descr="card_shortest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172733" y="552489"/>
              <a:ext cx="2248293" cy="3019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3"/>
            <p:cNvSpPr txBox="1"/>
            <p:nvPr/>
          </p:nvSpPr>
          <p:spPr>
            <a:xfrm>
              <a:off x="5335465" y="2802925"/>
              <a:ext cx="18813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9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CUBOID</a:t>
              </a:r>
              <a:endParaRPr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 rot="-250256">
            <a:off x="3014895" y="71771"/>
            <a:ext cx="2074962" cy="2786378"/>
            <a:chOff x="5727806" y="737501"/>
            <a:chExt cx="2248293" cy="3019138"/>
          </a:xfrm>
        </p:grpSpPr>
        <p:pic>
          <p:nvPicPr>
            <p:cNvPr id="134" name="Google Shape;134;p3" descr="card_shortes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727806" y="737501"/>
              <a:ext cx="2248293" cy="3019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3"/>
            <p:cNvSpPr txBox="1"/>
            <p:nvPr/>
          </p:nvSpPr>
          <p:spPr>
            <a:xfrm>
              <a:off x="5893357" y="3019084"/>
              <a:ext cx="1881316" cy="400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MEASUREMENT</a:t>
              </a:r>
              <a:endParaRPr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579742">
            <a:off x="1794688" y="3987134"/>
            <a:ext cx="2074933" cy="2786339"/>
            <a:chOff x="5172733" y="552489"/>
            <a:chExt cx="2248294" cy="3019138"/>
          </a:xfrm>
        </p:grpSpPr>
        <p:pic>
          <p:nvPicPr>
            <p:cNvPr id="137" name="Google Shape;137;p3" descr="card_shortes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172733" y="552489"/>
              <a:ext cx="2248294" cy="3019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3"/>
            <p:cNvSpPr txBox="1"/>
            <p:nvPr/>
          </p:nvSpPr>
          <p:spPr>
            <a:xfrm>
              <a:off x="5346393" y="2863106"/>
              <a:ext cx="1881316" cy="43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HEIGHT</a:t>
              </a:r>
              <a:endParaRPr dirty="0"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360544">
            <a:off x="118799" y="100957"/>
            <a:ext cx="2074962" cy="2786378"/>
            <a:chOff x="5172733" y="552489"/>
            <a:chExt cx="2248294" cy="3019138"/>
          </a:xfrm>
        </p:grpSpPr>
        <p:pic>
          <p:nvPicPr>
            <p:cNvPr id="140" name="Google Shape;140;p3" descr="card_shortes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172733" y="552489"/>
              <a:ext cx="2248294" cy="3019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3"/>
            <p:cNvSpPr txBox="1"/>
            <p:nvPr/>
          </p:nvSpPr>
          <p:spPr>
            <a:xfrm>
              <a:off x="5238081" y="2780392"/>
              <a:ext cx="2049827" cy="400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CIRCUMFERENCE</a:t>
              </a:r>
              <a:endParaRPr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DFC46CDA69B4BBD59F4B553BC9D20" ma:contentTypeVersion="18" ma:contentTypeDescription="Create a new document." ma:contentTypeScope="" ma:versionID="b56ca7a6909620a0e7357f0495ced28a">
  <xsd:schema xmlns:xsd="http://www.w3.org/2001/XMLSchema" xmlns:xs="http://www.w3.org/2001/XMLSchema" xmlns:p="http://schemas.microsoft.com/office/2006/metadata/properties" xmlns:ns2="f4648696-fbcf-4f3a-a76b-87ef4fd4c731" xmlns:ns3="c46bdb98-6e96-42e1-be70-e73d0e51ccc7" xmlns:ns4="c0ddd10b-b889-424b-b6a0-37dc5af95e40" targetNamespace="http://schemas.microsoft.com/office/2006/metadata/properties" ma:root="true" ma:fieldsID="ced3ce66e6a02a6c7137bcc31f1850d5" ns2:_="" ns3:_="" ns4:_="">
    <xsd:import namespace="f4648696-fbcf-4f3a-a76b-87ef4fd4c731"/>
    <xsd:import namespace="c46bdb98-6e96-42e1-be70-e73d0e51ccc7"/>
    <xsd:import namespace="c0ddd10b-b889-424b-b6a0-37dc5af95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48696-fbcf-4f3a-a76b-87ef4fd4c7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bdb98-6e96-42e1-be70-e73d0e51c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798920-e7ea-41fa-8b00-7ffecf704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dd10b-b889-424b-b6a0-37dc5af95e4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a1822a-ebe3-4a9c-940d-1afae5acad9b}" ma:internalName="TaxCatchAll" ma:showField="CatchAllData" ma:web="c0ddd10b-b889-424b-b6a0-37dc5af95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bdb98-6e96-42e1-be70-e73d0e51ccc7">
      <Terms xmlns="http://schemas.microsoft.com/office/infopath/2007/PartnerControls"/>
    </lcf76f155ced4ddcb4097134ff3c332f>
    <TaxCatchAll xmlns="c0ddd10b-b889-424b-b6a0-37dc5af95e40" xsi:nil="true"/>
  </documentManagement>
</p:properties>
</file>

<file path=customXml/itemProps1.xml><?xml version="1.0" encoding="utf-8"?>
<ds:datastoreItem xmlns:ds="http://schemas.openxmlformats.org/officeDocument/2006/customXml" ds:itemID="{734CAC87-4742-4589-846F-C6962FB42598}"/>
</file>

<file path=customXml/itemProps2.xml><?xml version="1.0" encoding="utf-8"?>
<ds:datastoreItem xmlns:ds="http://schemas.openxmlformats.org/officeDocument/2006/customXml" ds:itemID="{095C1ED6-AD2F-492F-85AC-C8E9CB8D54E6}"/>
</file>

<file path=customXml/itemProps3.xml><?xml version="1.0" encoding="utf-8"?>
<ds:datastoreItem xmlns:ds="http://schemas.openxmlformats.org/officeDocument/2006/customXml" ds:itemID="{3D017007-5CF4-4231-92AF-DFA667796A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Lethbridge</dc:creator>
  <cp:lastModifiedBy>Rachael Lethbridge</cp:lastModifiedBy>
  <cp:revision>1</cp:revision>
  <dcterms:created xsi:type="dcterms:W3CDTF">2022-09-26T16:54:35Z</dcterms:created>
  <dcterms:modified xsi:type="dcterms:W3CDTF">2022-12-30T10:58:27Z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0x01010022DDFC46CDA69B4BBD59F4B553BC9D20</vt:lpwstr>
  </property>
</Properties>
</file>